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Der </a:t>
            </a:r>
            <a:r>
              <a:rPr lang="de-DE" dirty="0" err="1"/>
              <a:t>jugendRAT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445061"/>
          </a:xfrm>
        </p:spPr>
        <p:txBody>
          <a:bodyPr/>
          <a:lstStyle/>
          <a:p>
            <a:r>
              <a:rPr lang="de-DE" dirty="0"/>
              <a:t>Beteiligungsformen von Kindern und Jugendlichen</a:t>
            </a:r>
          </a:p>
          <a:p>
            <a:r>
              <a:rPr lang="de-DE" sz="1400" dirty="0"/>
              <a:t>zusammengefasst von Jessica Jäger</a:t>
            </a:r>
          </a:p>
          <a:p>
            <a:r>
              <a:rPr lang="de-DE" sz="1400" dirty="0"/>
              <a:t>Jugendpflegerin der Verbandsgemeinde Winnweiler</a:t>
            </a:r>
          </a:p>
        </p:txBody>
      </p:sp>
    </p:spTree>
    <p:extLst>
      <p:ext uri="{BB962C8B-B14F-4D97-AF65-F5344CB8AC3E}">
        <p14:creationId xmlns:p14="http://schemas.microsoft.com/office/powerpoint/2010/main" val="2002030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 Jugendrat, Jugendkonferenz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Offene Beteiligungsform, bietet die Möglichkeit ohne demokratische Legitimation mitzuwirken</a:t>
            </a:r>
          </a:p>
          <a:p>
            <a:r>
              <a:rPr lang="de-DE" dirty="0"/>
              <a:t>Langfristig geschaffene Mitwirkungsformate</a:t>
            </a:r>
          </a:p>
          <a:p>
            <a:r>
              <a:rPr lang="de-DE" dirty="0"/>
              <a:t>möglichst große Anzahl von Kindern u Jugendlichen beteiligen</a:t>
            </a:r>
          </a:p>
          <a:p>
            <a:r>
              <a:rPr lang="de-DE" dirty="0"/>
              <a:t>Möglichkeit: Sammlung von Anregungen/Forderungen, die an die Politik herangetragen werden</a:t>
            </a:r>
          </a:p>
          <a:p>
            <a:r>
              <a:rPr lang="de-DE" dirty="0"/>
              <a:t>Ziel: langfristig gefestigte Jugendbeteiligung in der Kommune etablieren</a:t>
            </a:r>
          </a:p>
        </p:txBody>
      </p:sp>
    </p:spTree>
    <p:extLst>
      <p:ext uri="{BB962C8B-B14F-4D97-AF65-F5344CB8AC3E}">
        <p14:creationId xmlns:p14="http://schemas.microsoft.com/office/powerpoint/2010/main" val="1436155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 &amp; Contra</a:t>
            </a:r>
            <a:br>
              <a:rPr lang="de-DE" dirty="0"/>
            </a:br>
            <a:r>
              <a:rPr lang="de-DE" dirty="0"/>
              <a:t>Jugendrat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6238173"/>
              </p:ext>
            </p:extLst>
          </p:nvPr>
        </p:nvGraphicFramePr>
        <p:xfrm>
          <a:off x="1371600" y="2286000"/>
          <a:ext cx="96012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Contra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Hohe</a:t>
                      </a:r>
                      <a:r>
                        <a:rPr lang="de-DE" baseline="0" dirty="0"/>
                        <a:t> Motivation für Jugendliche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Gefahr,</a:t>
                      </a:r>
                      <a:r>
                        <a:rPr lang="de-DE" baseline="0" dirty="0"/>
                        <a:t> dass es einschläft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Keine „starre“ Politik</a:t>
                      </a:r>
                      <a:r>
                        <a:rPr lang="de-DE" baseline="0" dirty="0"/>
                        <a:t> / Struktur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Nicht</a:t>
                      </a:r>
                      <a:r>
                        <a:rPr lang="de-DE" baseline="0" dirty="0"/>
                        <a:t> ernst genommen werden vor Rat (geringe Verbindlichkeit)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Beteiligung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ym typeface="Wingdings" panose="05000000000000000000" pitchFamily="2" charset="2"/>
                        </a:rPr>
                        <a:t> wenn, dann muss</a:t>
                      </a:r>
                      <a:r>
                        <a:rPr lang="de-DE" baseline="0" dirty="0">
                          <a:sym typeface="Wingdings" panose="05000000000000000000" pitchFamily="2" charset="2"/>
                        </a:rPr>
                        <a:t> es mit Antrags- u Rederecht für Ratssitzungen versehen werden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Haushalt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Projektbezogen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Einbindung Jugendpflege/Gemeinderat etc. gut zu organisieren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Vorstellung der „Themen“ im Gemeinderat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Unkompliziert, wenn aktuelle</a:t>
                      </a:r>
                      <a:r>
                        <a:rPr lang="de-DE" baseline="0" dirty="0"/>
                        <a:t> Themen anliegen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6285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 Projektbezogene Beteiligung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Völlig offenes Konzept</a:t>
            </a:r>
          </a:p>
          <a:p>
            <a:r>
              <a:rPr lang="de-DE" dirty="0"/>
              <a:t>Wird gerne in Schulen / an Jugendorten genutzt</a:t>
            </a:r>
          </a:p>
          <a:p>
            <a:r>
              <a:rPr lang="de-DE" dirty="0"/>
              <a:t>Zielt auf spezielle Vorhaben / Projekte (Spielleitplanung, Infrastrukturprojekte o.ä.)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7399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 &amp; Contra</a:t>
            </a:r>
            <a:br>
              <a:rPr lang="de-DE" dirty="0"/>
            </a:br>
            <a:r>
              <a:rPr lang="de-DE" dirty="0"/>
              <a:t>Projektbezogene Beteiligung	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0040904"/>
              </p:ext>
            </p:extLst>
          </p:nvPr>
        </p:nvGraphicFramePr>
        <p:xfrm>
          <a:off x="1371600" y="2286000"/>
          <a:ext cx="96012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Contra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Hohes Engagement, weil spezielles Thema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Ungebunden, schläft schnell 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Begrenzter Projektzeitraum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 negativer Erfahrung, keine weitere Aktion (beidseitig)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Sehr offen für alle Themen (viele Ideen)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Größte</a:t>
                      </a:r>
                      <a:r>
                        <a:rPr lang="de-DE" baseline="0" dirty="0"/>
                        <a:t> Möglichkeit, alle Kinder und Jugendlichen anzuhören / zu erreichen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1817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Begriffe	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Kommunale Jugendvertretungen in Rheinland-Pfalz</a:t>
            </a:r>
          </a:p>
          <a:p>
            <a:pPr lvl="1"/>
            <a:r>
              <a:rPr lang="de-DE" dirty="0"/>
              <a:t>Jugendbeiräte</a:t>
            </a:r>
          </a:p>
          <a:p>
            <a:pPr lvl="1"/>
            <a:r>
              <a:rPr lang="de-DE" dirty="0"/>
              <a:t>Jugendgemeinderäte</a:t>
            </a:r>
          </a:p>
          <a:p>
            <a:pPr lvl="1"/>
            <a:r>
              <a:rPr lang="de-DE" dirty="0"/>
              <a:t>Jugendparlamente</a:t>
            </a:r>
          </a:p>
          <a:p>
            <a:r>
              <a:rPr lang="de-DE" dirty="0"/>
              <a:t>Jugendräte, Jugendforen</a:t>
            </a:r>
          </a:p>
          <a:p>
            <a:r>
              <a:rPr lang="de-DE" dirty="0"/>
              <a:t>Projektbezogene Beteiligung</a:t>
            </a:r>
          </a:p>
        </p:txBody>
      </p:sp>
    </p:spTree>
    <p:extLst>
      <p:ext uri="{BB962C8B-B14F-4D97-AF65-F5344CB8AC3E}">
        <p14:creationId xmlns:p14="http://schemas.microsoft.com/office/powerpoint/2010/main" val="318704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Wofür setzen sich Jugendvertretungen ein?	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Wichtige Themen, die von Jugendlichen in Jugendvertretungen immer wieder bearbeitet werden sind:</a:t>
            </a:r>
          </a:p>
          <a:p>
            <a:pPr lvl="1"/>
            <a:r>
              <a:rPr lang="de-DE" dirty="0"/>
              <a:t>Jugendräume &amp; Treffpunkte</a:t>
            </a:r>
          </a:p>
          <a:p>
            <a:pPr lvl="1"/>
            <a:r>
              <a:rPr lang="de-DE" dirty="0"/>
              <a:t>Veranstaltungen &amp; Kultur</a:t>
            </a:r>
          </a:p>
          <a:p>
            <a:pPr lvl="1"/>
            <a:r>
              <a:rPr lang="de-DE" dirty="0"/>
              <a:t>Sportangebote</a:t>
            </a:r>
          </a:p>
          <a:p>
            <a:pPr lvl="1"/>
            <a:r>
              <a:rPr lang="de-DE" dirty="0"/>
              <a:t>Mobilität (im ländlichen Raum)</a:t>
            </a:r>
          </a:p>
          <a:p>
            <a:pPr lvl="1"/>
            <a:r>
              <a:rPr lang="de-DE" dirty="0"/>
              <a:t>Besondere Aktionen &amp; Projekte</a:t>
            </a:r>
          </a:p>
        </p:txBody>
      </p:sp>
    </p:spTree>
    <p:extLst>
      <p:ext uri="{BB962C8B-B14F-4D97-AF65-F5344CB8AC3E}">
        <p14:creationId xmlns:p14="http://schemas.microsoft.com/office/powerpoint/2010/main" val="2812804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Rechtliche Grundlagen für Jugendbeteiligung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Nationale Beteiligungsrechte nach SGB VIII</a:t>
            </a:r>
          </a:p>
          <a:p>
            <a:pPr lvl="1"/>
            <a:r>
              <a:rPr lang="de-DE" dirty="0"/>
              <a:t>§8 Beteiligung von Kindern und Jugendlichen</a:t>
            </a:r>
          </a:p>
          <a:p>
            <a:pPr lvl="1"/>
            <a:r>
              <a:rPr lang="de-DE" dirty="0"/>
              <a:t>§11 Jugendarbeit</a:t>
            </a:r>
          </a:p>
          <a:p>
            <a:r>
              <a:rPr lang="de-DE" dirty="0"/>
              <a:t>Landesebene</a:t>
            </a:r>
          </a:p>
          <a:p>
            <a:pPr lvl="1"/>
            <a:r>
              <a:rPr lang="de-DE" dirty="0"/>
              <a:t>Jugendhilfeausschuss / Landesjugendhilfeausschuss</a:t>
            </a:r>
          </a:p>
          <a:p>
            <a:r>
              <a:rPr lang="de-DE" dirty="0"/>
              <a:t>Rheinland-Pfälzische Gemeindeordnung</a:t>
            </a:r>
          </a:p>
          <a:p>
            <a:pPr lvl="1"/>
            <a:r>
              <a:rPr lang="de-DE" dirty="0"/>
              <a:t>§56a Beirat für ältere Menschen, Beirat für behinderte Menschen und sonstige Beiräte</a:t>
            </a:r>
          </a:p>
          <a:p>
            <a:pPr lvl="1"/>
            <a:r>
              <a:rPr lang="de-DE" dirty="0"/>
              <a:t>§56b Jugendvertretung</a:t>
            </a:r>
          </a:p>
        </p:txBody>
      </p:sp>
    </p:spTree>
    <p:extLst>
      <p:ext uri="{BB962C8B-B14F-4D97-AF65-F5344CB8AC3E}">
        <p14:creationId xmlns:p14="http://schemas.microsoft.com/office/powerpoint/2010/main" val="1635442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kommunale Jugendvertretung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101921"/>
          </a:xfrm>
        </p:spPr>
        <p:txBody>
          <a:bodyPr>
            <a:normAutofit lnSpcReduction="10000"/>
          </a:bodyPr>
          <a:lstStyle/>
          <a:p>
            <a:r>
              <a:rPr lang="de-DE" dirty="0"/>
              <a:t>Rechtsgrundlage: Satzung</a:t>
            </a:r>
          </a:p>
          <a:p>
            <a:r>
              <a:rPr lang="de-DE" dirty="0"/>
              <a:t>Jugendvertretung kann über alle Angelegenheiten beraten, die die Jugendlichen in ihrem Ort betreffen</a:t>
            </a:r>
          </a:p>
          <a:p>
            <a:r>
              <a:rPr lang="de-DE" dirty="0"/>
              <a:t>Kann sich gegenüber der Verwaltung, den Ausschüssen und dem Gemeinderat zu allen jugendrelevanten Angelegenheiten äußern, die in ihre Zuständigkeit fallen</a:t>
            </a:r>
          </a:p>
          <a:p>
            <a:r>
              <a:rPr lang="de-DE" dirty="0"/>
              <a:t>Besitzt ein Antragsrecht im Gemeinderat</a:t>
            </a:r>
          </a:p>
          <a:p>
            <a:r>
              <a:rPr lang="de-DE" dirty="0"/>
              <a:t>Bürgermeister/in muss die Anträge dem Gemeinderat vorlegen, welcher darüber zu entscheiden hat</a:t>
            </a:r>
          </a:p>
          <a:p>
            <a:r>
              <a:rPr lang="de-DE" dirty="0"/>
              <a:t>Geschäftsordnung des Gemeinderats soll eine Regelung treffen, wie Mitglieder der JV an Sitzungen des Gemeinderats teilnehmen können</a:t>
            </a:r>
          </a:p>
          <a:p>
            <a:r>
              <a:rPr lang="de-DE" dirty="0"/>
              <a:t>Für JV gilt die Geschäftsordnung des Gemeinderats, sofern keine eigene existiert</a:t>
            </a:r>
          </a:p>
        </p:txBody>
      </p:sp>
    </p:spTree>
    <p:extLst>
      <p:ext uri="{BB962C8B-B14F-4D97-AF65-F5344CB8AC3E}">
        <p14:creationId xmlns:p14="http://schemas.microsoft.com/office/powerpoint/2010/main" val="948645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Rechte und Pflichten der Mitglieder	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Ausübung eines Ehrenamts</a:t>
            </a:r>
          </a:p>
          <a:p>
            <a:r>
              <a:rPr lang="de-DE" dirty="0"/>
              <a:t>Befreiung vom Dienst</a:t>
            </a:r>
          </a:p>
          <a:p>
            <a:r>
              <a:rPr lang="de-DE" dirty="0"/>
              <a:t>Aufwandsentschädigung / Sitzungsgeld</a:t>
            </a:r>
          </a:p>
          <a:p>
            <a:r>
              <a:rPr lang="de-DE" dirty="0"/>
              <a:t>Verpflichtung zur Verschwiegenheit</a:t>
            </a:r>
          </a:p>
          <a:p>
            <a:r>
              <a:rPr lang="de-DE" dirty="0"/>
              <a:t>Treuepflicht gegenüber der Gemeinde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3336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Konkrete Einflussmöglichkeiten der Jugendvertretungen	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Nach der Geschäftsordnung des Gemeinderats</a:t>
            </a:r>
          </a:p>
          <a:p>
            <a:r>
              <a:rPr lang="de-DE" dirty="0"/>
              <a:t>In den Ausschüssen des Rates</a:t>
            </a:r>
          </a:p>
          <a:p>
            <a:r>
              <a:rPr lang="de-DE" dirty="0"/>
              <a:t>Haushaltsplan</a:t>
            </a:r>
          </a:p>
          <a:p>
            <a:r>
              <a:rPr lang="de-DE" dirty="0"/>
              <a:t>Presse und Öffentlichkeit</a:t>
            </a:r>
          </a:p>
        </p:txBody>
      </p:sp>
    </p:spTree>
    <p:extLst>
      <p:ext uri="{BB962C8B-B14F-4D97-AF65-F5344CB8AC3E}">
        <p14:creationId xmlns:p14="http://schemas.microsoft.com/office/powerpoint/2010/main" val="1162265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Kommunale Jugendvertretung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Verbindlichste Form</a:t>
            </a:r>
          </a:p>
          <a:p>
            <a:r>
              <a:rPr lang="de-DE" dirty="0"/>
              <a:t>Wahl, mit entsprechender Vorbereitung</a:t>
            </a:r>
          </a:p>
          <a:p>
            <a:r>
              <a:rPr lang="de-DE" dirty="0"/>
              <a:t>Grundvoraussetzung: Entscheidungen des Jugendrats sind verbindlich</a:t>
            </a:r>
          </a:p>
          <a:p>
            <a:r>
              <a:rPr lang="de-DE" dirty="0"/>
              <a:t>Sitz im OG-Rat bzw. Rederecht o. ä. (Änderung der Ratsstruktur)</a:t>
            </a:r>
          </a:p>
          <a:p>
            <a:r>
              <a:rPr lang="de-DE" dirty="0"/>
              <a:t>Haushaltsstelle (freie Mittel)</a:t>
            </a:r>
          </a:p>
        </p:txBody>
      </p:sp>
    </p:spTree>
    <p:extLst>
      <p:ext uri="{BB962C8B-B14F-4D97-AF65-F5344CB8AC3E}">
        <p14:creationId xmlns:p14="http://schemas.microsoft.com/office/powerpoint/2010/main" val="1165959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 &amp; Contra</a:t>
            </a:r>
            <a:br>
              <a:rPr lang="de-DE" dirty="0"/>
            </a:br>
            <a:r>
              <a:rPr lang="de-DE" dirty="0"/>
              <a:t>Jugendvertretung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4263433"/>
              </p:ext>
            </p:extLst>
          </p:nvPr>
        </p:nvGraphicFramePr>
        <p:xfrm>
          <a:off x="1371600" y="2286000"/>
          <a:ext cx="96012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Contra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Eigenes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Lange zeitl. Bindung (gleich</a:t>
                      </a:r>
                      <a:r>
                        <a:rPr lang="de-DE" baseline="0" dirty="0"/>
                        <a:t> dem OG-Rat)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Verbindlichkeit / Wahrgenommen</a:t>
                      </a:r>
                      <a:r>
                        <a:rPr lang="de-DE" baseline="0" dirty="0"/>
                        <a:t> werden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Altersklasse (ab Ende 14 – 18 Jahre)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Kennenlernen</a:t>
                      </a:r>
                      <a:r>
                        <a:rPr lang="de-DE" baseline="0" dirty="0"/>
                        <a:t> der Politik / Demokratie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Wie „jugendgerecht“ ist diese Form? (sehr politisch, wenig flexibel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Lange </a:t>
                      </a:r>
                      <a:r>
                        <a:rPr lang="de-DE" dirty="0" err="1"/>
                        <a:t>polit</a:t>
                      </a:r>
                      <a:r>
                        <a:rPr lang="de-DE" dirty="0"/>
                        <a:t>. Zeiten wirken frustrierend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Welche </a:t>
                      </a:r>
                      <a:r>
                        <a:rPr lang="de-DE" dirty="0" err="1"/>
                        <a:t>Jgdl</a:t>
                      </a:r>
                      <a:r>
                        <a:rPr lang="de-DE" dirty="0"/>
                        <a:t>. erreiche ich?</a:t>
                      </a:r>
                      <a:r>
                        <a:rPr lang="de-DE" baseline="0" dirty="0"/>
                        <a:t> (evtl. Bildungsgrad/politisch aktive Familie etc.)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Macht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Viel Verwaltungsarbeit (Ausschreibungen, Sitzungen,</a:t>
                      </a:r>
                      <a:r>
                        <a:rPr lang="de-DE" baseline="0" dirty="0"/>
                        <a:t> Anträge, Presse)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Kleine</a:t>
                      </a:r>
                      <a:r>
                        <a:rPr lang="de-DE" baseline="0" dirty="0"/>
                        <a:t> Zahl an </a:t>
                      </a:r>
                      <a:r>
                        <a:rPr lang="de-DE" baseline="0" dirty="0" err="1"/>
                        <a:t>Jgdl</a:t>
                      </a:r>
                      <a:r>
                        <a:rPr lang="de-DE" baseline="0" dirty="0"/>
                        <a:t>. die erreicht wird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315663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TM10001105[[fn=Ausschnitt]]</Template>
  <TotalTime>0</TotalTime>
  <Words>573</Words>
  <Application>Microsoft Office PowerPoint</Application>
  <PresentationFormat>Breitbild</PresentationFormat>
  <Paragraphs>99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6" baseType="lpstr">
      <vt:lpstr>Franklin Gothic Book</vt:lpstr>
      <vt:lpstr>Wingdings</vt:lpstr>
      <vt:lpstr>Crop</vt:lpstr>
      <vt:lpstr>Der jugendRAT</vt:lpstr>
      <vt:lpstr>Begriffe </vt:lpstr>
      <vt:lpstr>Wofür setzen sich Jugendvertretungen ein? </vt:lpstr>
      <vt:lpstr>Rechtliche Grundlagen für Jugendbeteiligung</vt:lpstr>
      <vt:lpstr>1. kommunale Jugendvertretung</vt:lpstr>
      <vt:lpstr>Rechte und Pflichten der Mitglieder </vt:lpstr>
      <vt:lpstr>Konkrete Einflussmöglichkeiten der Jugendvertretungen </vt:lpstr>
      <vt:lpstr>Kommunale Jugendvertretung</vt:lpstr>
      <vt:lpstr>Pro &amp; Contra Jugendvertretung</vt:lpstr>
      <vt:lpstr>2. Jugendrat, Jugendkonferenz</vt:lpstr>
      <vt:lpstr>Pro &amp; Contra Jugendrat</vt:lpstr>
      <vt:lpstr>3. Projektbezogene Beteiligung</vt:lpstr>
      <vt:lpstr>Pro &amp; Contra Projektbezogene Beteiligung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jugendRAT</dc:title>
  <dc:creator>Jaeger Jessica</dc:creator>
  <cp:lastModifiedBy>Martina Lummel-Deutschle</cp:lastModifiedBy>
  <cp:revision>9</cp:revision>
  <dcterms:created xsi:type="dcterms:W3CDTF">2020-01-31T08:34:33Z</dcterms:created>
  <dcterms:modified xsi:type="dcterms:W3CDTF">2020-07-09T11:41:23Z</dcterms:modified>
</cp:coreProperties>
</file>